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9" r:id="rId4"/>
    <p:sldId id="260" r:id="rId5"/>
    <p:sldId id="264" r:id="rId6"/>
    <p:sldId id="265" r:id="rId7"/>
    <p:sldId id="261" r:id="rId8"/>
    <p:sldId id="266" r:id="rId9"/>
    <p:sldId id="262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99" r:id="rId22"/>
    <p:sldId id="300" r:id="rId23"/>
    <p:sldId id="281" r:id="rId24"/>
    <p:sldId id="278" r:id="rId25"/>
    <p:sldId id="279" r:id="rId26"/>
    <p:sldId id="280" r:id="rId27"/>
    <p:sldId id="288" r:id="rId28"/>
    <p:sldId id="296" r:id="rId29"/>
    <p:sldId id="263" r:id="rId30"/>
    <p:sldId id="283" r:id="rId31"/>
    <p:sldId id="284" r:id="rId32"/>
    <p:sldId id="289" r:id="rId33"/>
    <p:sldId id="285" r:id="rId34"/>
    <p:sldId id="286" r:id="rId35"/>
    <p:sldId id="287" r:id="rId36"/>
    <p:sldId id="297" r:id="rId37"/>
    <p:sldId id="282" r:id="rId38"/>
    <p:sldId id="290" r:id="rId39"/>
    <p:sldId id="291" r:id="rId40"/>
    <p:sldId id="298" r:id="rId41"/>
    <p:sldId id="292" r:id="rId42"/>
    <p:sldId id="293" r:id="rId43"/>
    <p:sldId id="294" r:id="rId44"/>
    <p:sldId id="295" r:id="rId4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B2CB"/>
    <a:srgbClr val="00BFF0"/>
    <a:srgbClr val="646464"/>
    <a:srgbClr val="0091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293"/>
    <p:restoredTop sz="94851"/>
  </p:normalViewPr>
  <p:slideViewPr>
    <p:cSldViewPr>
      <p:cViewPr>
        <p:scale>
          <a:sx n="120" d="100"/>
          <a:sy n="120" d="100"/>
        </p:scale>
        <p:origin x="496" y="3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61E809A7-931D-4E91-B5F9-38994025A9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7859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/>
          <p:cNvSpPr>
            <a:spLocks noChangeArrowheads="1"/>
          </p:cNvSpPr>
          <p:nvPr userDrawn="1"/>
        </p:nvSpPr>
        <p:spPr bwMode="auto">
          <a:xfrm>
            <a:off x="0" y="0"/>
            <a:ext cx="6248400" cy="6884988"/>
          </a:xfrm>
          <a:prstGeom prst="rect">
            <a:avLst/>
          </a:prstGeom>
          <a:solidFill>
            <a:srgbClr val="00779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4" name="Picture 12" descr="soartech_logo_stacked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0" y="2819400"/>
            <a:ext cx="1885950" cy="129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3" descr="pattern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575" y="0"/>
            <a:ext cx="352425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Rectangle 6"/>
          <p:cNvSpPr>
            <a:spLocks noGrp="1" noChangeArrowheads="1"/>
          </p:cNvSpPr>
          <p:nvPr>
            <p:ph type="ctrTitle"/>
          </p:nvPr>
        </p:nvSpPr>
        <p:spPr>
          <a:xfrm>
            <a:off x="685800" y="2819400"/>
            <a:ext cx="5257800" cy="1219200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0"/>
          </p:nvPr>
        </p:nvSpPr>
        <p:spPr>
          <a:xfrm>
            <a:off x="4038600" y="4343400"/>
            <a:ext cx="1905000" cy="457200"/>
          </a:xfrm>
        </p:spPr>
        <p:txBody>
          <a:bodyPr/>
          <a:lstStyle>
            <a:lvl1pPr>
              <a:defRPr sz="16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A708D81-9956-4485-BCCF-B6C246717DCB}" type="datetime1">
              <a:rPr lang="en-US"/>
              <a:pPr>
                <a:defRPr/>
              </a:pPr>
              <a:t>12/10/17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548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8CD1077-4F5C-4B61-A64A-41B2521E971E}" type="datetime1">
              <a:rPr lang="en-US"/>
              <a:pPr>
                <a:defRPr/>
              </a:pPr>
              <a:t>12/10/17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3418671-F5BC-47F3-A728-FCC473CF54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49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838200"/>
            <a:ext cx="1847850" cy="5257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838200"/>
            <a:ext cx="5391150" cy="5257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E253EA3-D2F5-441F-B4E3-75CDD89E5D07}" type="datetime1">
              <a:rPr lang="en-US"/>
              <a:pPr>
                <a:defRPr/>
              </a:pPr>
              <a:t>12/10/17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D00734C-A608-4857-AED1-EA4D429D1E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871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-220211" y="5524500"/>
            <a:ext cx="990600" cy="3048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18F7017-575C-4DB5-BE4B-70D03A3ACDBC}" type="datetime1">
              <a:rPr lang="en-US"/>
              <a:pPr>
                <a:defRPr/>
              </a:pPr>
              <a:t>12/10/17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04CB47F-FEA4-42D7-8009-D5875E6D38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96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-220211" y="5524500"/>
            <a:ext cx="990600" cy="3048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296C361-BAC0-40EC-9209-40B1DE16E384}" type="datetime1">
              <a:rPr lang="en-US"/>
              <a:pPr>
                <a:defRPr/>
              </a:pPr>
              <a:t>12/10/17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EC870A7-1A3A-4679-9273-9B63313880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223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990600"/>
            <a:ext cx="36195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990600"/>
            <a:ext cx="36195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FC71CAB-1693-4917-A2FE-65D390A507E3}" type="datetime1">
              <a:rPr lang="en-US"/>
              <a:pPr>
                <a:defRPr/>
              </a:pPr>
              <a:t>12/10/17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D6E0961-4BC1-4FC7-B916-3BE6C76CAB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56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3D7ED4-F0E3-4146-A7E2-93FBAFB417BC}" type="datetime1">
              <a:rPr lang="en-US"/>
              <a:pPr>
                <a:defRPr/>
              </a:pPr>
              <a:t>12/10/17</a:t>
            </a:fld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F0F34A-3AC0-466D-86EE-E7CBAB4606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07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7D688EF-DC97-4EE2-B48A-3EF741347024}" type="datetime1">
              <a:rPr lang="en-US"/>
              <a:pPr>
                <a:defRPr/>
              </a:pPr>
              <a:t>12/10/17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D551A0F-307B-42AB-85EC-E28CE52D38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291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3527730-588E-4DBD-882E-A6559C0249AC}" type="datetime1">
              <a:rPr lang="en-US"/>
              <a:pPr>
                <a:defRPr/>
              </a:pPr>
              <a:t>12/10/17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44D176B-B629-4217-80F0-3C53EFB5CC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828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F9A51F-BBC7-4504-8DEF-AB850F9FC0B4}" type="datetime1">
              <a:rPr lang="en-US"/>
              <a:pPr>
                <a:defRPr/>
              </a:pPr>
              <a:t>12/10/17</a:t>
            </a:fld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55490F-A0A5-456D-A220-04C8694FB3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8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EE3418C-5E99-43C4-8FA9-341C2C522FE0}" type="datetime1">
              <a:rPr lang="en-US"/>
              <a:pPr>
                <a:defRPr/>
              </a:pPr>
              <a:t>12/10/17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A373F99-1DF9-43E8-AED2-2BF73552E0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39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0"/>
            <a:ext cx="533400" cy="6858000"/>
          </a:xfrm>
          <a:prstGeom prst="rect">
            <a:avLst/>
          </a:prstGeom>
          <a:solidFill>
            <a:srgbClr val="464847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8915400" y="0"/>
            <a:ext cx="228600" cy="6858000"/>
          </a:xfrm>
          <a:prstGeom prst="rect">
            <a:avLst/>
          </a:prstGeom>
          <a:solidFill>
            <a:srgbClr val="F4D66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29" name="Picture 10" descr="logo-horizontal-one_color_whit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8" y="677863"/>
            <a:ext cx="269875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228600"/>
            <a:ext cx="7391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66800" y="990600"/>
            <a:ext cx="73914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-220211" y="5524500"/>
            <a:ext cx="990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9FD5091-3879-4B8A-9286-EC97859C5EA4}" type="datetime1">
              <a:rPr lang="en-US" smtClean="0"/>
              <a:pPr>
                <a:defRPr/>
              </a:pPr>
              <a:t>12/10/17</a:t>
            </a:fld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324600"/>
            <a:ext cx="533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1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2AE021B1-9AC3-4825-ACAA-19E0AF5BAD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69" r:id="rId5"/>
    <p:sldLayoutId id="2147483675" r:id="rId6"/>
    <p:sldLayoutId id="2147483676" r:id="rId7"/>
    <p:sldLayoutId id="2147483670" r:id="rId8"/>
    <p:sldLayoutId id="2147483677" r:id="rId9"/>
    <p:sldLayoutId id="2147483678" r:id="rId10"/>
    <p:sldLayoutId id="2147483679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91B5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91B5"/>
          </a:solidFill>
          <a:latin typeface="Calibri" pitchFamily="28" charset="0"/>
          <a:ea typeface="ヒラギノ角ゴ Pro W3" pitchFamily="28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91B5"/>
          </a:solidFill>
          <a:latin typeface="Calibri" pitchFamily="28" charset="0"/>
          <a:ea typeface="ヒラギノ角ゴ Pro W3" pitchFamily="28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91B5"/>
          </a:solidFill>
          <a:latin typeface="Calibri" pitchFamily="28" charset="0"/>
          <a:ea typeface="ヒラギノ角ゴ Pro W3" pitchFamily="28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91B5"/>
          </a:solidFill>
          <a:latin typeface="Calibri" pitchFamily="28" charset="0"/>
          <a:ea typeface="ヒラギノ角ゴ Pro W3" pitchFamily="28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91B5"/>
          </a:solidFill>
          <a:latin typeface="Calibri" pitchFamily="28" charset="0"/>
          <a:ea typeface="ヒラギノ角ゴ Pro W3" pitchFamily="28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91B5"/>
          </a:solidFill>
          <a:latin typeface="Calibri" pitchFamily="28" charset="0"/>
          <a:ea typeface="ヒラギノ角ゴ Pro W3" pitchFamily="28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91B5"/>
          </a:solidFill>
          <a:latin typeface="Calibri" pitchFamily="28" charset="0"/>
          <a:ea typeface="ヒラギノ角ゴ Pro W3" pitchFamily="28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91B5"/>
          </a:solidFill>
          <a:latin typeface="Calibri" pitchFamily="28" charset="0"/>
          <a:ea typeface="ヒラギノ角ゴ Pro W3" pitchFamily="28" charset="-128"/>
        </a:defRPr>
      </a:lvl9pPr>
    </p:titleStyle>
    <p:bodyStyle>
      <a:lvl1pPr marL="169863" indent="-169863" algn="l" rtl="0" eaLnBrk="1" fontAlgn="base" hangingPunct="1">
        <a:spcBef>
          <a:spcPct val="20000"/>
        </a:spcBef>
        <a:spcAft>
          <a:spcPct val="0"/>
        </a:spcAft>
        <a:buClr>
          <a:srgbClr val="0091B5"/>
        </a:buClr>
        <a:buFont typeface="Times" pitchFamily="28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460375" indent="-176213" algn="l" rtl="0" eaLnBrk="1" fontAlgn="base" hangingPunct="1">
        <a:spcBef>
          <a:spcPct val="20000"/>
        </a:spcBef>
        <a:spcAft>
          <a:spcPct val="0"/>
        </a:spcAft>
        <a:buClr>
          <a:srgbClr val="0091B5"/>
        </a:buClr>
        <a:buFont typeface="Times" pitchFamily="28" charset="0"/>
        <a:buChar char="•"/>
        <a:defRPr sz="2000">
          <a:solidFill>
            <a:srgbClr val="646464"/>
          </a:solidFill>
          <a:latin typeface="+mn-lt"/>
          <a:ea typeface="+mn-ea"/>
        </a:defRPr>
      </a:lvl2pPr>
      <a:lvl3pPr marL="741363" indent="-166688" algn="l" rtl="0" eaLnBrk="1" fontAlgn="base" hangingPunct="1">
        <a:spcBef>
          <a:spcPct val="20000"/>
        </a:spcBef>
        <a:spcAft>
          <a:spcPct val="0"/>
        </a:spcAft>
        <a:buClr>
          <a:srgbClr val="0091B5"/>
        </a:buClr>
        <a:buFont typeface="Times" pitchFamily="28" charset="0"/>
        <a:buChar char="•"/>
        <a:defRPr sz="1800">
          <a:solidFill>
            <a:srgbClr val="646464"/>
          </a:solidFill>
          <a:latin typeface="+mn-lt"/>
          <a:ea typeface="+mn-ea"/>
        </a:defRPr>
      </a:lvl3pPr>
      <a:lvl4pPr marL="1082675" indent="-171450" algn="l" rtl="0" eaLnBrk="1" fontAlgn="base" hangingPunct="1">
        <a:spcBef>
          <a:spcPct val="20000"/>
        </a:spcBef>
        <a:spcAft>
          <a:spcPct val="0"/>
        </a:spcAft>
        <a:buClr>
          <a:srgbClr val="0091B5"/>
        </a:buClr>
        <a:buFont typeface="Times" pitchFamily="28" charset="0"/>
        <a:buChar char="•"/>
        <a:defRPr sz="1600">
          <a:solidFill>
            <a:srgbClr val="646464"/>
          </a:solidFill>
          <a:latin typeface="+mn-lt"/>
          <a:ea typeface="+mn-ea"/>
        </a:defRPr>
      </a:lvl4pPr>
      <a:lvl5pPr marL="1371600" indent="-174625" algn="l" rtl="0" eaLnBrk="1" fontAlgn="base" hangingPunct="1">
        <a:spcBef>
          <a:spcPct val="20000"/>
        </a:spcBef>
        <a:spcAft>
          <a:spcPct val="0"/>
        </a:spcAft>
        <a:buClr>
          <a:srgbClr val="0091B5"/>
        </a:buClr>
        <a:buFont typeface="Times" pitchFamily="28" charset="0"/>
        <a:buChar char="•"/>
        <a:defRPr sz="1400">
          <a:solidFill>
            <a:srgbClr val="646464"/>
          </a:solidFill>
          <a:latin typeface="+mn-lt"/>
          <a:ea typeface="+mn-ea"/>
        </a:defRPr>
      </a:lvl5pPr>
      <a:lvl6pPr marL="1828800" indent="-174625" algn="l" rtl="0" eaLnBrk="1" fontAlgn="base" hangingPunct="1">
        <a:spcBef>
          <a:spcPct val="20000"/>
        </a:spcBef>
        <a:spcAft>
          <a:spcPct val="0"/>
        </a:spcAft>
        <a:buClr>
          <a:srgbClr val="0091B5"/>
        </a:buClr>
        <a:buFont typeface="Times" pitchFamily="28" charset="0"/>
        <a:buChar char="•"/>
        <a:defRPr>
          <a:solidFill>
            <a:srgbClr val="646464"/>
          </a:solidFill>
          <a:latin typeface="+mn-lt"/>
          <a:ea typeface="+mn-ea"/>
        </a:defRPr>
      </a:lvl6pPr>
      <a:lvl7pPr marL="2286000" indent="-174625" algn="l" rtl="0" eaLnBrk="1" fontAlgn="base" hangingPunct="1">
        <a:spcBef>
          <a:spcPct val="20000"/>
        </a:spcBef>
        <a:spcAft>
          <a:spcPct val="0"/>
        </a:spcAft>
        <a:buClr>
          <a:srgbClr val="0091B5"/>
        </a:buClr>
        <a:buFont typeface="Times" pitchFamily="28" charset="0"/>
        <a:buChar char="•"/>
        <a:defRPr>
          <a:solidFill>
            <a:srgbClr val="646464"/>
          </a:solidFill>
          <a:latin typeface="+mn-lt"/>
          <a:ea typeface="+mn-ea"/>
        </a:defRPr>
      </a:lvl7pPr>
      <a:lvl8pPr marL="2743200" indent="-174625" algn="l" rtl="0" eaLnBrk="1" fontAlgn="base" hangingPunct="1">
        <a:spcBef>
          <a:spcPct val="20000"/>
        </a:spcBef>
        <a:spcAft>
          <a:spcPct val="0"/>
        </a:spcAft>
        <a:buClr>
          <a:srgbClr val="0091B5"/>
        </a:buClr>
        <a:buFont typeface="Times" pitchFamily="28" charset="0"/>
        <a:buChar char="•"/>
        <a:defRPr>
          <a:solidFill>
            <a:srgbClr val="646464"/>
          </a:solidFill>
          <a:latin typeface="+mn-lt"/>
          <a:ea typeface="+mn-ea"/>
        </a:defRPr>
      </a:lvl8pPr>
      <a:lvl9pPr marL="3200400" indent="-174625" algn="l" rtl="0" eaLnBrk="1" fontAlgn="base" hangingPunct="1">
        <a:spcBef>
          <a:spcPct val="20000"/>
        </a:spcBef>
        <a:spcAft>
          <a:spcPct val="0"/>
        </a:spcAft>
        <a:buClr>
          <a:srgbClr val="0091B5"/>
        </a:buClr>
        <a:buFont typeface="Times" pitchFamily="28" charset="0"/>
        <a:buChar char="•"/>
        <a:defRPr>
          <a:solidFill>
            <a:srgbClr val="646464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/>
          <p:cNvSpPr>
            <a:spLocks noGrp="1" noChangeArrowheads="1"/>
          </p:cNvSpPr>
          <p:nvPr>
            <p:ph type="dt" sz="quarter" idx="10"/>
          </p:nvPr>
        </p:nvSpPr>
        <p:spPr>
          <a:xfrm>
            <a:off x="3581400" y="4343400"/>
            <a:ext cx="2362200" cy="457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December 12</a:t>
            </a:r>
            <a:r>
              <a:rPr lang="en-US" baseline="30000" dirty="0" smtClean="0"/>
              <a:t>th</a:t>
            </a:r>
            <a:r>
              <a:rPr lang="en-US" dirty="0" smtClean="0"/>
              <a:t> , 2017 </a:t>
            </a:r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Advanced Lane Line Detection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2590800" cy="2209800"/>
          </a:xfrm>
        </p:spPr>
        <p:txBody>
          <a:bodyPr/>
          <a:lstStyle/>
          <a:p>
            <a:pPr eaLnBrk="1" hangingPunct="1"/>
            <a:r>
              <a:rPr lang="en-US" dirty="0" smtClean="0"/>
              <a:t>Sobel X</a:t>
            </a:r>
            <a:br>
              <a:rPr lang="en-US" dirty="0" smtClean="0"/>
            </a:br>
            <a:r>
              <a:rPr lang="en-US" dirty="0" smtClean="0"/>
              <a:t>test4.jpg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65" y="-76200"/>
            <a:ext cx="6019800" cy="33861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8396" r="15834" b="11690"/>
          <a:stretch/>
        </p:blipFill>
        <p:spPr>
          <a:xfrm>
            <a:off x="2668665" y="3309937"/>
            <a:ext cx="6019800" cy="350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34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2590800" cy="2209800"/>
          </a:xfrm>
        </p:spPr>
        <p:txBody>
          <a:bodyPr/>
          <a:lstStyle/>
          <a:p>
            <a:pPr eaLnBrk="1" hangingPunct="1"/>
            <a:r>
              <a:rPr lang="en-US" dirty="0" smtClean="0"/>
              <a:t>Sobel X</a:t>
            </a:r>
            <a:br>
              <a:rPr lang="en-US" dirty="0" smtClean="0"/>
            </a:br>
            <a:r>
              <a:rPr lang="en-US" dirty="0" smtClean="0"/>
              <a:t>straight lines.jpg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946" y="-9294"/>
            <a:ext cx="5977054" cy="33620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8396" r="15834" b="11690"/>
          <a:stretch/>
        </p:blipFill>
        <p:spPr>
          <a:xfrm>
            <a:off x="2743200" y="3352799"/>
            <a:ext cx="6019800" cy="350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5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2590800" cy="2209800"/>
          </a:xfrm>
        </p:spPr>
        <p:txBody>
          <a:bodyPr/>
          <a:lstStyle/>
          <a:p>
            <a:pPr eaLnBrk="1" hangingPunct="1"/>
            <a:r>
              <a:rPr lang="en-US" dirty="0" smtClean="0"/>
              <a:t>Red Channel</a:t>
            </a:r>
            <a:br>
              <a:rPr lang="en-US" dirty="0" smtClean="0"/>
            </a:br>
            <a:r>
              <a:rPr lang="en-US" dirty="0" smtClean="0"/>
              <a:t>test1.jpg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300" y="16727"/>
            <a:ext cx="5854700" cy="32932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8396" r="15834" b="11690"/>
          <a:stretch/>
        </p:blipFill>
        <p:spPr>
          <a:xfrm>
            <a:off x="2743200" y="3309996"/>
            <a:ext cx="6019800" cy="350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2590800" cy="2209800"/>
          </a:xfrm>
        </p:spPr>
        <p:txBody>
          <a:bodyPr/>
          <a:lstStyle/>
          <a:p>
            <a:r>
              <a:rPr lang="en-US" dirty="0"/>
              <a:t>Red Channel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test4.jpg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65" y="-76200"/>
            <a:ext cx="6019800" cy="338613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8397" r="15834" b="11945"/>
          <a:stretch/>
        </p:blipFill>
        <p:spPr>
          <a:xfrm>
            <a:off x="2668665" y="3287751"/>
            <a:ext cx="6019800" cy="349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5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2590800" cy="2209800"/>
          </a:xfrm>
        </p:spPr>
        <p:txBody>
          <a:bodyPr/>
          <a:lstStyle/>
          <a:p>
            <a:r>
              <a:rPr lang="en-US" dirty="0"/>
              <a:t>Red Channel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straight lines.jpg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946" y="-9294"/>
            <a:ext cx="5977054" cy="336209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2" t="8396" r="16667" b="11690"/>
          <a:stretch/>
        </p:blipFill>
        <p:spPr>
          <a:xfrm>
            <a:off x="2819400" y="3352799"/>
            <a:ext cx="5943600" cy="350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6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2590800" cy="2209800"/>
          </a:xfrm>
        </p:spPr>
        <p:txBody>
          <a:bodyPr/>
          <a:lstStyle/>
          <a:p>
            <a:pPr eaLnBrk="1" hangingPunct="1"/>
            <a:r>
              <a:rPr lang="en-US" dirty="0" smtClean="0"/>
              <a:t>S Channel</a:t>
            </a:r>
            <a:br>
              <a:rPr lang="en-US" dirty="0" smtClean="0"/>
            </a:br>
            <a:r>
              <a:rPr lang="en-US" dirty="0" smtClean="0"/>
              <a:t>test1.jpg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300" y="16727"/>
            <a:ext cx="5854700" cy="32932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8396" r="15834" b="11690"/>
          <a:stretch/>
        </p:blipFill>
        <p:spPr>
          <a:xfrm>
            <a:off x="2743200" y="3339733"/>
            <a:ext cx="6019800" cy="350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2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2590800" cy="2209800"/>
          </a:xfrm>
        </p:spPr>
        <p:txBody>
          <a:bodyPr/>
          <a:lstStyle/>
          <a:p>
            <a:r>
              <a:rPr lang="en-US" dirty="0" smtClean="0"/>
              <a:t>S Channel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test4.jpg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65" y="-76200"/>
            <a:ext cx="6019800" cy="33861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8396" r="15834" b="11690"/>
          <a:stretch/>
        </p:blipFill>
        <p:spPr>
          <a:xfrm>
            <a:off x="2668665" y="3298786"/>
            <a:ext cx="60198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9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2590800" cy="2209800"/>
          </a:xfrm>
        </p:spPr>
        <p:txBody>
          <a:bodyPr/>
          <a:lstStyle/>
          <a:p>
            <a:r>
              <a:rPr lang="en-US" dirty="0" smtClean="0"/>
              <a:t>S Channel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straight lines.jpg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946" y="-9294"/>
            <a:ext cx="5977054" cy="33620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8396" r="15834" b="11690"/>
          <a:stretch/>
        </p:blipFill>
        <p:spPr>
          <a:xfrm>
            <a:off x="2743200" y="3352799"/>
            <a:ext cx="6019800" cy="350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0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2590800" cy="2209800"/>
          </a:xfrm>
        </p:spPr>
        <p:txBody>
          <a:bodyPr/>
          <a:lstStyle/>
          <a:p>
            <a:pPr eaLnBrk="1" hangingPunct="1"/>
            <a:r>
              <a:rPr lang="en-US" dirty="0"/>
              <a:t>L</a:t>
            </a:r>
            <a:r>
              <a:rPr lang="en-US" dirty="0" smtClean="0"/>
              <a:t> Channel</a:t>
            </a:r>
            <a:br>
              <a:rPr lang="en-US" dirty="0" smtClean="0"/>
            </a:br>
            <a:r>
              <a:rPr lang="en-US" dirty="0" smtClean="0"/>
              <a:t>test1.jpg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300" y="16727"/>
            <a:ext cx="5854700" cy="32932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8396" r="15834" b="11690"/>
          <a:stretch/>
        </p:blipFill>
        <p:spPr>
          <a:xfrm>
            <a:off x="2743200" y="3309996"/>
            <a:ext cx="6019800" cy="350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7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2590800" cy="2209800"/>
          </a:xfrm>
        </p:spPr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 Channel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test4.jpg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65" y="-76200"/>
            <a:ext cx="6019800" cy="338613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6949" r="15834" b="11401"/>
          <a:stretch/>
        </p:blipFill>
        <p:spPr>
          <a:xfrm>
            <a:off x="2668665" y="3276599"/>
            <a:ext cx="6019800" cy="358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5576"/>
            <a:ext cx="7391400" cy="6096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Pipeline</a:t>
            </a:r>
            <a:endParaRPr lang="en-US" sz="3200" dirty="0" smtClean="0"/>
          </a:p>
        </p:txBody>
      </p:sp>
      <p:sp>
        <p:nvSpPr>
          <p:cNvPr id="122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615176"/>
            <a:ext cx="8382000" cy="6014224"/>
          </a:xfrm>
        </p:spPr>
        <p:txBody>
          <a:bodyPr/>
          <a:lstStyle/>
          <a:p>
            <a:pPr marL="457200" indent="-457200" eaLnBrk="1" hangingPunct="1">
              <a:buFont typeface="+mj-lt"/>
              <a:buAutoNum type="arabicParenR"/>
            </a:pPr>
            <a:r>
              <a:rPr lang="en-US" sz="3200" dirty="0" smtClean="0"/>
              <a:t>Use color transforms and gradient methods to create a binary image.</a:t>
            </a:r>
          </a:p>
          <a:p>
            <a:pPr marL="457200" indent="-457200" eaLnBrk="1" hangingPunct="1">
              <a:buFont typeface="+mj-lt"/>
              <a:buAutoNum type="arabicParenR"/>
            </a:pPr>
            <a:r>
              <a:rPr lang="en-US" sz="3200" dirty="0" smtClean="0"/>
              <a:t>Apply a region mask.</a:t>
            </a:r>
          </a:p>
          <a:p>
            <a:pPr marL="457200" indent="-457200" eaLnBrk="1" hangingPunct="1">
              <a:buFont typeface="+mj-lt"/>
              <a:buAutoNum type="arabicParenR"/>
            </a:pPr>
            <a:r>
              <a:rPr lang="en-US" sz="3200" dirty="0" smtClean="0"/>
              <a:t>Apply a perspective transform to create a “bird’s-eye view of the image.</a:t>
            </a:r>
          </a:p>
          <a:p>
            <a:pPr marL="457200" indent="-457200" eaLnBrk="1" hangingPunct="1">
              <a:buFont typeface="+mj-lt"/>
              <a:buAutoNum type="arabicParenR"/>
            </a:pPr>
            <a:r>
              <a:rPr lang="en-US" sz="3200" dirty="0" smtClean="0"/>
              <a:t>Fit a curve to each lane line.</a:t>
            </a:r>
          </a:p>
          <a:p>
            <a:pPr marL="457200" indent="-457200" eaLnBrk="1" hangingPunct="1">
              <a:buFont typeface="+mj-lt"/>
              <a:buAutoNum type="arabicParenR"/>
            </a:pPr>
            <a:r>
              <a:rPr lang="en-US" sz="3200" dirty="0" smtClean="0"/>
              <a:t>Create a color mask, unwarp the color mask.</a:t>
            </a:r>
          </a:p>
          <a:p>
            <a:pPr marL="457200" indent="-457200" eaLnBrk="1" hangingPunct="1">
              <a:buFont typeface="+mj-lt"/>
              <a:buAutoNum type="arabicParenR"/>
            </a:pPr>
            <a:r>
              <a:rPr lang="en-US" sz="3200" dirty="0" smtClean="0"/>
              <a:t>Draw the color mask on the original image.</a:t>
            </a:r>
            <a:endParaRPr lang="en-US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2590800" cy="2209800"/>
          </a:xfrm>
        </p:spPr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 Channel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straight lines.jpg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946" y="-9294"/>
            <a:ext cx="5977054" cy="336209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8397" r="15834" b="9952"/>
          <a:stretch/>
        </p:blipFill>
        <p:spPr>
          <a:xfrm>
            <a:off x="2895600" y="3362093"/>
            <a:ext cx="5867400" cy="349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2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5576"/>
            <a:ext cx="7391400" cy="609600"/>
          </a:xfrm>
        </p:spPr>
        <p:txBody>
          <a:bodyPr/>
          <a:lstStyle/>
          <a:p>
            <a:pPr eaLnBrk="1" hangingPunct="1"/>
            <a:r>
              <a:rPr lang="en-US" dirty="0" smtClean="0"/>
              <a:t>Color Transforms and Gradient Techniques</a:t>
            </a:r>
            <a:endParaRPr lang="en-US" dirty="0" smtClean="0"/>
          </a:p>
        </p:txBody>
      </p:sp>
      <p:sp>
        <p:nvSpPr>
          <p:cNvPr id="122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615176"/>
            <a:ext cx="8382000" cy="6014224"/>
          </a:xfrm>
        </p:spPr>
        <p:txBody>
          <a:bodyPr/>
          <a:lstStyle/>
          <a:p>
            <a:pPr marL="457200" indent="-457200" eaLnBrk="1" hangingPunct="1">
              <a:buFont typeface="+mj-lt"/>
              <a:buAutoNum type="arabicParenR"/>
            </a:pPr>
            <a:r>
              <a:rPr lang="en-US" sz="3600" dirty="0" smtClean="0"/>
              <a:t>Grayscale </a:t>
            </a:r>
            <a:r>
              <a:rPr lang="mr-IN" sz="3600" dirty="0" smtClean="0"/>
              <a:t>–</a:t>
            </a:r>
            <a:r>
              <a:rPr lang="en-US" sz="3600" dirty="0" smtClean="0"/>
              <a:t> </a:t>
            </a:r>
          </a:p>
          <a:p>
            <a:pPr marL="457200" indent="-457200" eaLnBrk="1" hangingPunct="1">
              <a:buFont typeface="+mj-lt"/>
              <a:buAutoNum type="arabicParenR"/>
            </a:pPr>
            <a:r>
              <a:rPr lang="en-US" sz="3600" dirty="0" smtClean="0"/>
              <a:t>Sobel X</a:t>
            </a:r>
          </a:p>
          <a:p>
            <a:pPr marL="457200" indent="-457200" eaLnBrk="1" hangingPunct="1">
              <a:buFont typeface="+mj-lt"/>
              <a:buAutoNum type="arabicParenR"/>
            </a:pPr>
            <a:r>
              <a:rPr lang="en-US" sz="3600" dirty="0" smtClean="0"/>
              <a:t>Red Color Channel</a:t>
            </a:r>
          </a:p>
          <a:p>
            <a:pPr marL="457200" indent="-457200" eaLnBrk="1" hangingPunct="1">
              <a:buFont typeface="+mj-lt"/>
              <a:buAutoNum type="arabicParenR"/>
            </a:pPr>
            <a:r>
              <a:rPr lang="en-US" sz="3600" dirty="0" smtClean="0"/>
              <a:t>S Color Channel (HLS space)</a:t>
            </a:r>
          </a:p>
          <a:p>
            <a:pPr marL="457200" indent="-457200" eaLnBrk="1" hangingPunct="1">
              <a:buFont typeface="+mj-lt"/>
              <a:buAutoNum type="arabicParenR"/>
            </a:pPr>
            <a:r>
              <a:rPr lang="en-US" sz="3600" dirty="0" smtClean="0"/>
              <a:t>L Color Channel (HLS space)</a:t>
            </a:r>
            <a:endParaRPr lang="en-US" sz="3600" dirty="0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8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28600"/>
            <a:ext cx="7391400" cy="1079500"/>
          </a:xfrm>
        </p:spPr>
        <p:txBody>
          <a:bodyPr/>
          <a:lstStyle/>
          <a:p>
            <a:r>
              <a:rPr lang="en-US" dirty="0" smtClean="0"/>
              <a:t>Combining Color Channels</a:t>
            </a:r>
            <a:br>
              <a:rPr lang="en-US" dirty="0" smtClean="0"/>
            </a:br>
            <a:r>
              <a:rPr lang="hr-HR" dirty="0"/>
              <a:t>(S &amp; R) | (L &amp; G)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8F7017-575C-4DB5-BE4B-70D03A3ACDBC}" type="datetime1">
              <a:rPr lang="en-US" smtClean="0"/>
              <a:pPr>
                <a:defRPr/>
              </a:pPr>
              <a:t>12/11/17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CB47F-FEA4-42D7-8009-D5875E6D382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6071"/>
            <a:ext cx="9144000" cy="424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62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28600"/>
            <a:ext cx="7391400" cy="1143000"/>
          </a:xfrm>
        </p:spPr>
        <p:txBody>
          <a:bodyPr/>
          <a:lstStyle/>
          <a:p>
            <a:r>
              <a:rPr lang="en-US" dirty="0" smtClean="0"/>
              <a:t>Combining Color Channels</a:t>
            </a:r>
            <a:br>
              <a:rPr lang="en-US" dirty="0" smtClean="0"/>
            </a:br>
            <a:r>
              <a:rPr lang="hr-HR" dirty="0"/>
              <a:t>(S &amp; R) | (L &amp; G)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8F7017-575C-4DB5-BE4B-70D03A3ACDBC}" type="datetime1">
              <a:rPr lang="en-US" smtClean="0"/>
              <a:pPr>
                <a:defRPr/>
              </a:pPr>
              <a:t>12/11/17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CB47F-FEA4-42D7-8009-D5875E6D382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60" y="1447800"/>
            <a:ext cx="9144000" cy="441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5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2590800" cy="2209800"/>
          </a:xfrm>
        </p:spPr>
        <p:txBody>
          <a:bodyPr/>
          <a:lstStyle/>
          <a:p>
            <a:r>
              <a:rPr lang="hr-HR" sz="2400" dirty="0"/>
              <a:t>(S &amp; R) | (L &amp; G)</a:t>
            </a:r>
            <a:br>
              <a:rPr lang="hr-HR" sz="2400" dirty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test1.jpg</a:t>
            </a:r>
            <a:br>
              <a:rPr lang="en-US" sz="2400" dirty="0" smtClean="0"/>
            </a:br>
            <a:endParaRPr lang="en-US" sz="2400" dirty="0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300" y="16727"/>
            <a:ext cx="5854700" cy="32932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5145" r="10833" b="13474"/>
          <a:stretch/>
        </p:blipFill>
        <p:spPr>
          <a:xfrm>
            <a:off x="2908300" y="3166993"/>
            <a:ext cx="5854700" cy="369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06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2590800" cy="2209800"/>
          </a:xfrm>
        </p:spPr>
        <p:txBody>
          <a:bodyPr/>
          <a:lstStyle/>
          <a:p>
            <a:r>
              <a:rPr lang="hr-HR" sz="2400" dirty="0"/>
              <a:t>(S &amp; R) | (L &amp; G)</a:t>
            </a:r>
            <a:br>
              <a:rPr lang="hr-HR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>test4.jpg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0"/>
            <a:ext cx="5715000" cy="32146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5145" r="10000" b="13474"/>
          <a:stretch/>
        </p:blipFill>
        <p:spPr>
          <a:xfrm>
            <a:off x="3124200" y="3293806"/>
            <a:ext cx="5715000" cy="356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5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2590800" cy="2209800"/>
          </a:xfrm>
        </p:spPr>
        <p:txBody>
          <a:bodyPr/>
          <a:lstStyle/>
          <a:p>
            <a:r>
              <a:rPr lang="hr-HR" sz="2400" dirty="0"/>
              <a:t>(S &amp; R) | (L &amp; G)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straight lines.jpg</a:t>
            </a:r>
            <a:endParaRPr lang="en-US" sz="2400" dirty="0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946" y="-9294"/>
            <a:ext cx="5977054" cy="33620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5145" r="10000" b="13474"/>
          <a:stretch/>
        </p:blipFill>
        <p:spPr>
          <a:xfrm>
            <a:off x="2785946" y="3016903"/>
            <a:ext cx="6099328" cy="380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4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Region Mask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CB47F-FEA4-42D7-8009-D5875E6D382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3239" r="13333" b="10931"/>
          <a:stretch/>
        </p:blipFill>
        <p:spPr>
          <a:xfrm>
            <a:off x="533400" y="838199"/>
            <a:ext cx="8382000" cy="528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73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Perspective Transform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90600"/>
            <a:ext cx="8382000" cy="533400"/>
          </a:xfrm>
        </p:spPr>
        <p:txBody>
          <a:bodyPr/>
          <a:lstStyle/>
          <a:p>
            <a:r>
              <a:rPr lang="en-US" dirty="0" smtClean="0"/>
              <a:t>Warp the image so that the lane lines are </a:t>
            </a:r>
            <a:r>
              <a:rPr lang="en-US" smtClean="0"/>
              <a:t>roughly straight.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CB47F-FEA4-42D7-8009-D5875E6D382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-220211" y="55245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6175"/>
            <a:ext cx="9144000" cy="307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1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5576"/>
            <a:ext cx="7391400" cy="609600"/>
          </a:xfrm>
        </p:spPr>
        <p:txBody>
          <a:bodyPr/>
          <a:lstStyle/>
          <a:p>
            <a:pPr eaLnBrk="1" hangingPunct="1"/>
            <a:r>
              <a:rPr lang="en-US" dirty="0" smtClean="0"/>
              <a:t>Perspective Transform: test1.jpg</a:t>
            </a:r>
            <a:endParaRPr lang="en-US" dirty="0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4630" b="11667"/>
          <a:stretch/>
        </p:blipFill>
        <p:spPr>
          <a:xfrm>
            <a:off x="533399" y="838200"/>
            <a:ext cx="837912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8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5576"/>
            <a:ext cx="7391400" cy="609600"/>
          </a:xfrm>
        </p:spPr>
        <p:txBody>
          <a:bodyPr/>
          <a:lstStyle/>
          <a:p>
            <a:pPr eaLnBrk="1" hangingPunct="1"/>
            <a:r>
              <a:rPr lang="en-US" dirty="0" smtClean="0"/>
              <a:t>Color Transforms and Gradient Techniques</a:t>
            </a:r>
            <a:endParaRPr lang="en-US" dirty="0" smtClean="0"/>
          </a:p>
        </p:txBody>
      </p:sp>
      <p:sp>
        <p:nvSpPr>
          <p:cNvPr id="122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615176"/>
            <a:ext cx="8382000" cy="6014224"/>
          </a:xfrm>
        </p:spPr>
        <p:txBody>
          <a:bodyPr/>
          <a:lstStyle/>
          <a:p>
            <a:pPr marL="457200" indent="-457200" eaLnBrk="1" hangingPunct="1">
              <a:buFont typeface="+mj-lt"/>
              <a:buAutoNum type="arabicParenR"/>
            </a:pPr>
            <a:r>
              <a:rPr lang="en-US" sz="3600" dirty="0" smtClean="0"/>
              <a:t>Grayscale</a:t>
            </a:r>
          </a:p>
          <a:p>
            <a:pPr marL="457200" indent="-457200" eaLnBrk="1" hangingPunct="1">
              <a:buFont typeface="+mj-lt"/>
              <a:buAutoNum type="arabicParenR"/>
            </a:pPr>
            <a:r>
              <a:rPr lang="en-US" sz="3600" dirty="0" smtClean="0"/>
              <a:t>Sobel X</a:t>
            </a:r>
          </a:p>
          <a:p>
            <a:pPr marL="457200" indent="-457200" eaLnBrk="1" hangingPunct="1">
              <a:buFont typeface="+mj-lt"/>
              <a:buAutoNum type="arabicParenR"/>
            </a:pPr>
            <a:r>
              <a:rPr lang="en-US" sz="3600" dirty="0" smtClean="0"/>
              <a:t>Red Color Channel</a:t>
            </a:r>
          </a:p>
          <a:p>
            <a:pPr marL="457200" indent="-457200" eaLnBrk="1" hangingPunct="1">
              <a:buFont typeface="+mj-lt"/>
              <a:buAutoNum type="arabicParenR"/>
            </a:pPr>
            <a:r>
              <a:rPr lang="en-US" sz="3600" dirty="0" smtClean="0"/>
              <a:t>S Color Channel (HLS space)</a:t>
            </a:r>
          </a:p>
          <a:p>
            <a:pPr marL="457200" indent="-457200" eaLnBrk="1" hangingPunct="1">
              <a:buFont typeface="+mj-lt"/>
              <a:buAutoNum type="arabicParenR"/>
            </a:pPr>
            <a:r>
              <a:rPr lang="en-US" sz="3600" dirty="0" smtClean="0"/>
              <a:t>L Color Channel (HLS space)</a:t>
            </a:r>
            <a:endParaRPr lang="en-US" sz="3600" dirty="0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42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5576"/>
            <a:ext cx="7391400" cy="609600"/>
          </a:xfrm>
        </p:spPr>
        <p:txBody>
          <a:bodyPr/>
          <a:lstStyle/>
          <a:p>
            <a:pPr eaLnBrk="1" hangingPunct="1"/>
            <a:r>
              <a:rPr lang="en-US" dirty="0" smtClean="0"/>
              <a:t>Perspective Transform: test4.jpg</a:t>
            </a:r>
            <a:endParaRPr lang="en-US" dirty="0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5556" b="11667"/>
          <a:stretch/>
        </p:blipFill>
        <p:spPr>
          <a:xfrm>
            <a:off x="533400" y="990599"/>
            <a:ext cx="8305800" cy="473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2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5576"/>
            <a:ext cx="7391400" cy="609600"/>
          </a:xfrm>
        </p:spPr>
        <p:txBody>
          <a:bodyPr/>
          <a:lstStyle/>
          <a:p>
            <a:pPr eaLnBrk="1" hangingPunct="1"/>
            <a:r>
              <a:rPr lang="en-US" dirty="0" smtClean="0"/>
              <a:t>Perspective Transform: straight_lines1.jpg</a:t>
            </a:r>
            <a:endParaRPr lang="en-US" dirty="0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5556" b="11667"/>
          <a:stretch/>
        </p:blipFill>
        <p:spPr>
          <a:xfrm>
            <a:off x="533400" y="762000"/>
            <a:ext cx="8305800" cy="473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10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7391400" cy="609600"/>
          </a:xfrm>
        </p:spPr>
        <p:txBody>
          <a:bodyPr/>
          <a:lstStyle/>
          <a:p>
            <a:pPr eaLnBrk="1" hangingPunct="1"/>
            <a:r>
              <a:rPr lang="en-US" smtClean="0"/>
              <a:t>Polynomial Fit (2</a:t>
            </a:r>
            <a:r>
              <a:rPr lang="en-US" baseline="30000" smtClean="0"/>
              <a:t>nd</a:t>
            </a:r>
            <a:r>
              <a:rPr lang="en-US" smtClean="0"/>
              <a:t> order)</a:t>
            </a:r>
            <a:endParaRPr lang="en-US" dirty="0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066800" y="990600"/>
            <a:ext cx="7391400" cy="5715000"/>
          </a:xfrm>
        </p:spPr>
        <p:txBody>
          <a:bodyPr/>
          <a:lstStyle/>
          <a:p>
            <a:r>
              <a:rPr lang="en-US" dirty="0" smtClean="0"/>
              <a:t>Split up the points into left lane and right lane points.</a:t>
            </a:r>
          </a:p>
          <a:p>
            <a:r>
              <a:rPr lang="en-US" dirty="0" smtClean="0"/>
              <a:t>Fit a polynomial where x = f(y).</a:t>
            </a:r>
          </a:p>
          <a:p>
            <a:r>
              <a:rPr lang="en-US" dirty="0" smtClean="0"/>
              <a:t>If the current polynomial is an ‘outlier’, it is discarded.</a:t>
            </a:r>
          </a:p>
          <a:p>
            <a:r>
              <a:rPr lang="en-US" dirty="0" smtClean="0"/>
              <a:t>To determine an outlier:</a:t>
            </a:r>
          </a:p>
          <a:p>
            <a:pPr lvl="1"/>
            <a:r>
              <a:rPr lang="en-US" dirty="0" smtClean="0"/>
              <a:t>Calculate statistics on the mean and standard deviation of  differences in area between the area of the current line and previous line.</a:t>
            </a:r>
          </a:p>
          <a:p>
            <a:pPr lvl="1"/>
            <a:r>
              <a:rPr lang="en-US" dirty="0" smtClean="0"/>
              <a:t>If the difference between the areas of the current line and the previous line is greater than two standard deviations above the mean difference, the line is considered ’illegitimate’.</a:t>
            </a:r>
          </a:p>
          <a:p>
            <a:r>
              <a:rPr lang="en-US" dirty="0" smtClean="0"/>
              <a:t>The accepted polynomial is added to a list of 5 legitimate polynomials.</a:t>
            </a:r>
          </a:p>
          <a:p>
            <a:r>
              <a:rPr lang="en-US" dirty="0" smtClean="0"/>
              <a:t>The coefficients of the last 5 polynomials are averaged to obtain the current frame’s polynomial.</a:t>
            </a:r>
          </a:p>
        </p:txBody>
      </p:sp>
    </p:spTree>
    <p:extLst>
      <p:ext uri="{BB962C8B-B14F-4D97-AF65-F5344CB8AC3E}">
        <p14:creationId xmlns:p14="http://schemas.microsoft.com/office/powerpoint/2010/main" val="34541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5576"/>
            <a:ext cx="7391400" cy="609600"/>
          </a:xfrm>
        </p:spPr>
        <p:txBody>
          <a:bodyPr/>
          <a:lstStyle/>
          <a:p>
            <a:pPr eaLnBrk="1" hangingPunct="1"/>
            <a:r>
              <a:rPr lang="en-US" dirty="0" smtClean="0"/>
              <a:t>Polynomial Fit: test1.jpg (Binary)</a:t>
            </a:r>
            <a:endParaRPr lang="en-US" dirty="0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3" t="5094" r="13333" b="11259"/>
          <a:stretch/>
        </p:blipFill>
        <p:spPr>
          <a:xfrm>
            <a:off x="545804" y="634669"/>
            <a:ext cx="8304389" cy="508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0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5576"/>
            <a:ext cx="7391400" cy="609600"/>
          </a:xfrm>
        </p:spPr>
        <p:txBody>
          <a:bodyPr/>
          <a:lstStyle/>
          <a:p>
            <a:r>
              <a:rPr lang="en-US" dirty="0"/>
              <a:t>Polynomial Fit </a:t>
            </a:r>
            <a:r>
              <a:rPr lang="en-US" dirty="0" smtClean="0"/>
              <a:t>: </a:t>
            </a:r>
            <a:r>
              <a:rPr lang="en-US" dirty="0"/>
              <a:t>test4.jpg (Binary)</a:t>
            </a:r>
            <a:endParaRPr lang="en-US" dirty="0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3" t="5094" r="13333" b="11259"/>
          <a:stretch/>
        </p:blipFill>
        <p:spPr>
          <a:xfrm>
            <a:off x="554664" y="615175"/>
            <a:ext cx="8360735" cy="511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8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5576"/>
            <a:ext cx="7848600" cy="609600"/>
          </a:xfrm>
        </p:spPr>
        <p:txBody>
          <a:bodyPr/>
          <a:lstStyle/>
          <a:p>
            <a:r>
              <a:rPr lang="en-US" dirty="0"/>
              <a:t>Polynomial Fit </a:t>
            </a:r>
            <a:r>
              <a:rPr lang="en-US" dirty="0" smtClean="0"/>
              <a:t>: </a:t>
            </a:r>
            <a:r>
              <a:rPr lang="en-US" dirty="0"/>
              <a:t>straight_lines1.jpg (Binary)</a:t>
            </a:r>
            <a:endParaRPr lang="en-US" dirty="0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3" t="5094" r="13333" b="11259"/>
          <a:stretch/>
        </p:blipFill>
        <p:spPr>
          <a:xfrm>
            <a:off x="533400" y="611632"/>
            <a:ext cx="8342044" cy="510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Unwarping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990600"/>
            <a:ext cx="7391400" cy="1447800"/>
          </a:xfrm>
        </p:spPr>
        <p:txBody>
          <a:bodyPr/>
          <a:lstStyle/>
          <a:p>
            <a:r>
              <a:rPr lang="en-US" dirty="0" smtClean="0"/>
              <a:t>Use the inverse perspective matrix to unwarp the canvas that has the lines and a coloring.</a:t>
            </a:r>
          </a:p>
          <a:p>
            <a:r>
              <a:rPr lang="en-US" dirty="0" smtClean="0"/>
              <a:t>Color the undistorted image with the unwarped</a:t>
            </a:r>
            <a:r>
              <a:rPr lang="en-US" dirty="0"/>
              <a:t> </a:t>
            </a:r>
            <a:r>
              <a:rPr lang="en-US" dirty="0" smtClean="0"/>
              <a:t>image.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CB47F-FEA4-42D7-8009-D5875E6D382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0"/>
            <a:ext cx="9144000" cy="88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8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Pipeline (test1.jpg)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CB47F-FEA4-42D7-8009-D5875E6D382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3" t="3486" r="13333" b="11260"/>
          <a:stretch/>
        </p:blipFill>
        <p:spPr>
          <a:xfrm>
            <a:off x="533400" y="838200"/>
            <a:ext cx="8382000" cy="522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0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Pipeline (</a:t>
            </a:r>
            <a:r>
              <a:rPr lang="en-US" dirty="0" smtClean="0"/>
              <a:t>test4.jpg</a:t>
            </a:r>
            <a:r>
              <a:rPr lang="en-US" dirty="0"/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CB47F-FEA4-42D7-8009-D5875E6D382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3" t="5094" r="13333" b="11259"/>
          <a:stretch/>
        </p:blipFill>
        <p:spPr>
          <a:xfrm>
            <a:off x="535172" y="937437"/>
            <a:ext cx="8380228" cy="512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36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Pipeline </a:t>
            </a:r>
            <a:r>
              <a:rPr lang="en-US" dirty="0" smtClean="0"/>
              <a:t>(straight_lines1.jpg</a:t>
            </a:r>
            <a:r>
              <a:rPr lang="en-US" dirty="0"/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CB47F-FEA4-42D7-8009-D5875E6D382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3" t="5094" r="13333" b="11259"/>
          <a:stretch/>
        </p:blipFill>
        <p:spPr>
          <a:xfrm>
            <a:off x="533400" y="914400"/>
            <a:ext cx="8382000" cy="512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7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2060923" cy="2209800"/>
          </a:xfrm>
        </p:spPr>
        <p:txBody>
          <a:bodyPr/>
          <a:lstStyle/>
          <a:p>
            <a:pPr eaLnBrk="1" hangingPunct="1"/>
            <a:r>
              <a:rPr lang="en-US" dirty="0" smtClean="0"/>
              <a:t>Thresholded </a:t>
            </a:r>
            <a:r>
              <a:rPr lang="en-US" u="sng" dirty="0" smtClean="0"/>
              <a:t>Grayscale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test1.jpg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6659" r="15833" b="9953"/>
          <a:stretch/>
        </p:blipFill>
        <p:spPr>
          <a:xfrm>
            <a:off x="2631494" y="3200400"/>
            <a:ext cx="6019800" cy="3657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494" y="-1"/>
            <a:ext cx="5854700" cy="3293269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55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CB47F-FEA4-42D7-8009-D5875E6D382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63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Finding a better combination of color channels.</a:t>
            </a:r>
          </a:p>
          <a:p>
            <a:r>
              <a:rPr lang="en-US" dirty="0" smtClean="0"/>
              <a:t>Experimenting with other color spaces.</a:t>
            </a:r>
          </a:p>
          <a:p>
            <a:r>
              <a:rPr lang="en-US" dirty="0" smtClean="0"/>
              <a:t>Experiment with the number of polynomials stored.</a:t>
            </a:r>
          </a:p>
          <a:p>
            <a:r>
              <a:rPr lang="en-US" dirty="0" smtClean="0"/>
              <a:t>Weight the more recent polynomials more highly.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CB47F-FEA4-42D7-8009-D5875E6D382F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9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CB47F-FEA4-42D7-8009-D5875E6D382F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77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CB47F-FEA4-42D7-8009-D5875E6D382F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97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CB47F-FEA4-42D7-8009-D5875E6D382F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4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2060923" cy="2209800"/>
          </a:xfrm>
        </p:spPr>
        <p:txBody>
          <a:bodyPr/>
          <a:lstStyle/>
          <a:p>
            <a:pPr eaLnBrk="1" hangingPunct="1"/>
            <a:r>
              <a:rPr lang="en-US" dirty="0" smtClean="0"/>
              <a:t>Thresholded </a:t>
            </a:r>
            <a:r>
              <a:rPr lang="en-US" u="sng" dirty="0" smtClean="0"/>
              <a:t>Grayscale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test4.jpg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65" y="-76200"/>
            <a:ext cx="6019800" cy="33861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8396" r="15834" b="11690"/>
          <a:stretch/>
        </p:blipFill>
        <p:spPr>
          <a:xfrm>
            <a:off x="2668665" y="3334214"/>
            <a:ext cx="6019800" cy="3505201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4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4866"/>
            <a:ext cx="2060923" cy="2743200"/>
          </a:xfrm>
        </p:spPr>
        <p:txBody>
          <a:bodyPr/>
          <a:lstStyle/>
          <a:p>
            <a:pPr eaLnBrk="1" hangingPunct="1"/>
            <a:r>
              <a:rPr lang="en-US" dirty="0" smtClean="0"/>
              <a:t>Thresholded </a:t>
            </a:r>
            <a:r>
              <a:rPr lang="en-US" u="sng" dirty="0" smtClean="0"/>
              <a:t>Grayscale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straight</a:t>
            </a:r>
            <a:br>
              <a:rPr lang="en-US" dirty="0" smtClean="0"/>
            </a:br>
            <a:r>
              <a:rPr lang="en-US" smtClean="0"/>
              <a:t>lines.jpg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40" t="7926" r="16361" b="12160"/>
          <a:stretch/>
        </p:blipFill>
        <p:spPr>
          <a:xfrm>
            <a:off x="2819399" y="3352800"/>
            <a:ext cx="5943601" cy="350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946" y="-9294"/>
            <a:ext cx="5977054" cy="3362093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98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5576"/>
            <a:ext cx="7391400" cy="609600"/>
          </a:xfrm>
        </p:spPr>
        <p:txBody>
          <a:bodyPr/>
          <a:lstStyle/>
          <a:p>
            <a:pPr eaLnBrk="1" hangingPunct="1"/>
            <a:r>
              <a:rPr lang="en-US" dirty="0" smtClean="0"/>
              <a:t>Sobel Operator</a:t>
            </a:r>
            <a:endParaRPr lang="en-US" dirty="0" smtClean="0"/>
          </a:p>
        </p:txBody>
      </p:sp>
      <p:sp>
        <p:nvSpPr>
          <p:cNvPr id="122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3653651"/>
            <a:ext cx="8382000" cy="2975749"/>
          </a:xfrm>
        </p:spPr>
        <p:txBody>
          <a:bodyPr/>
          <a:lstStyle/>
          <a:p>
            <a:pPr marL="457200" indent="-457200" eaLnBrk="1" hangingPunct="1">
              <a:buFont typeface="+mj-lt"/>
              <a:buAutoNum type="arabicParenR"/>
            </a:pPr>
            <a:r>
              <a:rPr lang="en-US" sz="2800" dirty="0" smtClean="0"/>
              <a:t>Slide the center pixel of the small matrix over each pixel in the image.</a:t>
            </a:r>
          </a:p>
          <a:p>
            <a:pPr marL="457200" indent="-457200" eaLnBrk="1" hangingPunct="1">
              <a:buFont typeface="+mj-lt"/>
              <a:buAutoNum type="arabicParenR"/>
            </a:pPr>
            <a:r>
              <a:rPr lang="en-US" sz="2800" dirty="0" smtClean="0"/>
              <a:t>Pairwise multiply the pixels, then take the sum.</a:t>
            </a:r>
          </a:p>
          <a:p>
            <a:pPr marL="457200" indent="-457200" eaLnBrk="1" hangingPunct="1">
              <a:buFont typeface="+mj-lt"/>
              <a:buAutoNum type="arabicParenR"/>
            </a:pPr>
            <a:r>
              <a:rPr lang="en-US" sz="2800" dirty="0" smtClean="0"/>
              <a:t>The sum represents the magnitude of the gradient in either the X or Y direction.</a:t>
            </a:r>
            <a:endParaRPr lang="en-US" sz="2800" dirty="0" smtClean="0"/>
          </a:p>
        </p:txBody>
      </p:sp>
      <p:pic>
        <p:nvPicPr>
          <p:cNvPr id="1026" name="Picture 2" descr="https://d17h27t6h515a5.cloudfront.net/topher/2016/December/584cbe5e_soble-operator/soble-opera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91376"/>
            <a:ext cx="3810000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8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3810000" cy="1371600"/>
          </a:xfrm>
        </p:spPr>
        <p:txBody>
          <a:bodyPr/>
          <a:lstStyle/>
          <a:p>
            <a:r>
              <a:rPr lang="en-US" dirty="0" smtClean="0"/>
              <a:t>Sobel X vs Sobel Y</a:t>
            </a:r>
            <a:br>
              <a:rPr lang="en-US" dirty="0" smtClean="0"/>
            </a:br>
            <a:r>
              <a:rPr lang="en-US" dirty="0" smtClean="0"/>
              <a:t>(Thresholded)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CB47F-FEA4-42D7-8009-D5875E6D382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2050" name="Picture 2" descr="https://d17h27t6h515a5.cloudfront.net/topher/2016/December/584cc3f4_curved-lane/curved-la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0"/>
            <a:ext cx="5334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  <p:pic>
        <p:nvPicPr>
          <p:cNvPr id="2056" name="Picture 8" descr="https://d17h27t6h515a5.cloudfront.net/topher/2016/December/5840c575_screen-shot-2016-12-01-at-4.50.36-pm/screen-shot-2016-12-01-at-4.50.36-p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43300"/>
            <a:ext cx="9172074" cy="3217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27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6DC88-4DFB-44EA-8B8C-1E6A9F1F734E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2590800" cy="2209800"/>
          </a:xfrm>
        </p:spPr>
        <p:txBody>
          <a:bodyPr/>
          <a:lstStyle/>
          <a:p>
            <a:pPr eaLnBrk="1" hangingPunct="1"/>
            <a:r>
              <a:rPr lang="en-US" dirty="0" smtClean="0"/>
              <a:t>Sobel X</a:t>
            </a:r>
            <a:br>
              <a:rPr lang="en-US" dirty="0" smtClean="0"/>
            </a:br>
            <a:r>
              <a:rPr lang="en-US" dirty="0" smtClean="0"/>
              <a:t>test1.jpg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 rot="16200000">
            <a:off x="-218493" y="5600700"/>
            <a:ext cx="990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12/12/2017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11" y="16727"/>
            <a:ext cx="5854700" cy="32932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6659" r="15834" b="9953"/>
          <a:stretch/>
        </p:blipFill>
        <p:spPr>
          <a:xfrm>
            <a:off x="2470111" y="3200400"/>
            <a:ext cx="6019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6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arTech PowerPoint Template 2013 non-proprietary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Calibri"/>
        <a:ea typeface="ヒラギノ角ゴ Pro W3"/>
        <a:cs typeface=""/>
      </a:majorFont>
      <a:minorFont>
        <a:latin typeface="Calibri"/>
        <a:ea typeface="ヒラギノ角ゴ Pro W3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2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28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SoarTech Engineering Talk - Finding Lane Lines</Template>
  <TotalTime>1871</TotalTime>
  <Words>574</Words>
  <Application>Microsoft Macintosh PowerPoint</Application>
  <PresentationFormat>On-screen Show (4:3)</PresentationFormat>
  <Paragraphs>162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Calibri</vt:lpstr>
      <vt:lpstr>Times</vt:lpstr>
      <vt:lpstr>ヒラギノ角ゴ Pro W3</vt:lpstr>
      <vt:lpstr>Arial</vt:lpstr>
      <vt:lpstr>SoarTech PowerPoint Template 2013 non-proprietary</vt:lpstr>
      <vt:lpstr>Advanced Lane Line Detection</vt:lpstr>
      <vt:lpstr>Pipeline</vt:lpstr>
      <vt:lpstr>Color Transforms and Gradient Techniques</vt:lpstr>
      <vt:lpstr>Thresholded Grayscale:  test1.jpg</vt:lpstr>
      <vt:lpstr>Thresholded Grayscale:  test4.jpg</vt:lpstr>
      <vt:lpstr>Thresholded Grayscale:  straight lines.jpg</vt:lpstr>
      <vt:lpstr>Sobel Operator</vt:lpstr>
      <vt:lpstr>Sobel X vs Sobel Y (Thresholded)</vt:lpstr>
      <vt:lpstr>Sobel X test1.jpg </vt:lpstr>
      <vt:lpstr>Sobel X test4.jpg </vt:lpstr>
      <vt:lpstr>Sobel X straight lines.jpg </vt:lpstr>
      <vt:lpstr>Red Channel test1.jpg </vt:lpstr>
      <vt:lpstr>Red Channel  test4.jpg </vt:lpstr>
      <vt:lpstr>Red Channel  straight lines.jpg </vt:lpstr>
      <vt:lpstr>S Channel test1.jpg </vt:lpstr>
      <vt:lpstr>S Channel  test4.jpg </vt:lpstr>
      <vt:lpstr>S Channel  straight lines.jpg </vt:lpstr>
      <vt:lpstr>L Channel test1.jpg </vt:lpstr>
      <vt:lpstr>L Channel  test4.jpg </vt:lpstr>
      <vt:lpstr>L Channel  straight lines.jpg </vt:lpstr>
      <vt:lpstr>Color Transforms and Gradient Techniques</vt:lpstr>
      <vt:lpstr>Combining Color Channels (S &amp; R) | (L &amp; G)</vt:lpstr>
      <vt:lpstr>Combining Color Channels (S &amp; R) | (L &amp; G)</vt:lpstr>
      <vt:lpstr>(S &amp; R) | (L &amp; G)  test1.jpg </vt:lpstr>
      <vt:lpstr>(S &amp; R) | (L &amp; G)  test4.jpg </vt:lpstr>
      <vt:lpstr>(S &amp; R) | (L &amp; G)  straight lines.jpg</vt:lpstr>
      <vt:lpstr>Region Mask</vt:lpstr>
      <vt:lpstr>Perspective Transform</vt:lpstr>
      <vt:lpstr>Perspective Transform: test1.jpg</vt:lpstr>
      <vt:lpstr>Perspective Transform: test4.jpg</vt:lpstr>
      <vt:lpstr>Perspective Transform: straight_lines1.jpg</vt:lpstr>
      <vt:lpstr>Polynomial Fit (2nd order)</vt:lpstr>
      <vt:lpstr>Polynomial Fit: test1.jpg (Binary)</vt:lpstr>
      <vt:lpstr>Polynomial Fit : test4.jpg (Binary)</vt:lpstr>
      <vt:lpstr>Polynomial Fit : straight_lines1.jpg (Binary)</vt:lpstr>
      <vt:lpstr>Unwarping</vt:lpstr>
      <vt:lpstr>Full Pipeline (test1.jpg)</vt:lpstr>
      <vt:lpstr>Full Pipeline (test4.jpg)</vt:lpstr>
      <vt:lpstr>Full Pipeline (straight_lines1.jpg)</vt:lpstr>
      <vt:lpstr>Video</vt:lpstr>
      <vt:lpstr>Improvements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Gillespie</dc:creator>
  <cp:lastModifiedBy>William Gillespie</cp:lastModifiedBy>
  <cp:revision>28</cp:revision>
  <dcterms:created xsi:type="dcterms:W3CDTF">2017-12-10T17:42:57Z</dcterms:created>
  <dcterms:modified xsi:type="dcterms:W3CDTF">2017-12-12T00:54:47Z</dcterms:modified>
</cp:coreProperties>
</file>